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9" r:id="rId3"/>
    <p:sldId id="270" r:id="rId4"/>
    <p:sldId id="271" r:id="rId5"/>
    <p:sldId id="272" r:id="rId6"/>
    <p:sldId id="274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59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10/5/20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400BB-D5B5-7143-9B49-682F8165A6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ASSIGNMENT</a:t>
            </a:r>
            <a:br>
              <a:rPr lang="en-US" dirty="0"/>
            </a:br>
            <a:r>
              <a:rPr lang="en-US" dirty="0"/>
              <a:t>NAME-SRISHTI AHLAWAT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52CFDB-7317-9849-83F3-BBB637054F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MARKET ENTRY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487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92D6-CA9C-B64D-8CF5-4A16FB060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IN" b="1" dirty="0"/>
              <a:t>Task 1: Potential customers in India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328746F-CC9F-4F48-ABAF-0057E423C2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4696218"/>
              </p:ext>
            </p:extLst>
          </p:nvPr>
        </p:nvGraphicFramePr>
        <p:xfrm>
          <a:off x="1576312" y="2309269"/>
          <a:ext cx="3852215" cy="23866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36740">
                  <a:extLst>
                    <a:ext uri="{9D8B030D-6E8A-4147-A177-3AD203B41FA5}">
                      <a16:colId xmlns:a16="http://schemas.microsoft.com/office/drawing/2014/main" val="4218911888"/>
                    </a:ext>
                  </a:extLst>
                </a:gridCol>
                <a:gridCol w="2215475">
                  <a:extLst>
                    <a:ext uri="{9D8B030D-6E8A-4147-A177-3AD203B41FA5}">
                      <a16:colId xmlns:a16="http://schemas.microsoft.com/office/drawing/2014/main" val="1127584443"/>
                    </a:ext>
                  </a:extLst>
                </a:gridCol>
              </a:tblGrid>
              <a:tr h="58916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4000" b="1" u="none" strike="noStrike" dirty="0">
                          <a:solidFill>
                            <a:srgbClr val="7030A0"/>
                          </a:solidFill>
                          <a:effectLst/>
                        </a:rPr>
                        <a:t>Test dataset</a:t>
                      </a:r>
                      <a:endParaRPr lang="en-IN" sz="40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469814"/>
                  </a:ext>
                </a:extLst>
              </a:tr>
              <a:tr h="589166">
                <a:tc>
                  <a:txBody>
                    <a:bodyPr/>
                    <a:lstStyle/>
                    <a:p>
                      <a:pPr algn="l" fontAlgn="b"/>
                      <a:r>
                        <a:rPr lang="en-IN" sz="3200" u="none" strike="noStrike" dirty="0">
                          <a:effectLst/>
                        </a:rPr>
                        <a:t>Accuracy</a:t>
                      </a:r>
                      <a:endParaRPr lang="en-IN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3200" u="none" strike="noStrike" dirty="0">
                          <a:effectLst/>
                        </a:rPr>
                        <a:t>0.68</a:t>
                      </a:r>
                      <a:endParaRPr lang="en-IN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5412108"/>
                  </a:ext>
                </a:extLst>
              </a:tr>
              <a:tr h="589166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 dirty="0">
                          <a:effectLst/>
                        </a:rPr>
                        <a:t>Sensitivity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3200" u="none" strike="noStrike" dirty="0">
                          <a:effectLst/>
                        </a:rPr>
                        <a:t>0.76</a:t>
                      </a:r>
                      <a:endParaRPr lang="en-IN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6066292"/>
                  </a:ext>
                </a:extLst>
              </a:tr>
              <a:tr h="589166">
                <a:tc>
                  <a:txBody>
                    <a:bodyPr/>
                    <a:lstStyle/>
                    <a:p>
                      <a:pPr algn="l" fontAlgn="b"/>
                      <a:r>
                        <a:rPr lang="en-IN" sz="2800" u="none" strike="noStrike" dirty="0">
                          <a:effectLst/>
                        </a:rPr>
                        <a:t>Specificity</a:t>
                      </a:r>
                      <a:endParaRPr lang="en-IN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3200" u="none" strike="noStrike" dirty="0">
                          <a:effectLst/>
                        </a:rPr>
                        <a:t>0.58</a:t>
                      </a:r>
                      <a:endParaRPr lang="en-IN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28735897"/>
                  </a:ext>
                </a:extLst>
              </a:tr>
            </a:tbl>
          </a:graphicData>
        </a:graphic>
      </p:graphicFrame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34CF0401-90BB-3442-9CA1-C802AD4CAD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0180668"/>
              </p:ext>
            </p:extLst>
          </p:nvPr>
        </p:nvGraphicFramePr>
        <p:xfrm>
          <a:off x="5897532" y="2240485"/>
          <a:ext cx="4718156" cy="24254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4459">
                  <a:extLst>
                    <a:ext uri="{9D8B030D-6E8A-4147-A177-3AD203B41FA5}">
                      <a16:colId xmlns:a16="http://schemas.microsoft.com/office/drawing/2014/main" val="3444509983"/>
                    </a:ext>
                  </a:extLst>
                </a:gridCol>
                <a:gridCol w="1513697">
                  <a:extLst>
                    <a:ext uri="{9D8B030D-6E8A-4147-A177-3AD203B41FA5}">
                      <a16:colId xmlns:a16="http://schemas.microsoft.com/office/drawing/2014/main" val="2611779169"/>
                    </a:ext>
                  </a:extLst>
                </a:gridCol>
              </a:tblGrid>
              <a:tr h="60636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3300" u="none" strike="noStrike" dirty="0">
                          <a:effectLst/>
                        </a:rPr>
                        <a:t>Training dataset</a:t>
                      </a:r>
                      <a:endParaRPr lang="en-IN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7758750"/>
                  </a:ext>
                </a:extLst>
              </a:tr>
              <a:tr h="606362">
                <a:tc>
                  <a:txBody>
                    <a:bodyPr/>
                    <a:lstStyle/>
                    <a:p>
                      <a:pPr algn="l" fontAlgn="b"/>
                      <a:r>
                        <a:rPr lang="en-IN" sz="3300" u="none" strike="noStrike" dirty="0">
                          <a:effectLst/>
                        </a:rPr>
                        <a:t>accuracy</a:t>
                      </a:r>
                      <a:endParaRPr lang="en-IN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3300" u="none" strike="noStrike">
                          <a:effectLst/>
                        </a:rPr>
                        <a:t>0.68</a:t>
                      </a:r>
                      <a:endParaRPr lang="en-IN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238098660"/>
                  </a:ext>
                </a:extLst>
              </a:tr>
              <a:tr h="606362">
                <a:tc>
                  <a:txBody>
                    <a:bodyPr/>
                    <a:lstStyle/>
                    <a:p>
                      <a:pPr algn="l" fontAlgn="b"/>
                      <a:r>
                        <a:rPr lang="en-IN" sz="3300" u="none" strike="noStrike" dirty="0">
                          <a:effectLst/>
                        </a:rPr>
                        <a:t>Sensitivity</a:t>
                      </a:r>
                      <a:endParaRPr lang="en-IN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3300" u="none" strike="noStrike">
                          <a:effectLst/>
                        </a:rPr>
                        <a:t>0.75</a:t>
                      </a:r>
                      <a:endParaRPr lang="en-IN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129356198"/>
                  </a:ext>
                </a:extLst>
              </a:tr>
              <a:tr h="606362">
                <a:tc>
                  <a:txBody>
                    <a:bodyPr/>
                    <a:lstStyle/>
                    <a:p>
                      <a:pPr algn="l" fontAlgn="b"/>
                      <a:r>
                        <a:rPr lang="en-IN" sz="3300" u="none" strike="noStrike" dirty="0">
                          <a:effectLst/>
                        </a:rPr>
                        <a:t>Specificity</a:t>
                      </a:r>
                      <a:endParaRPr lang="en-IN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3300" u="none" strike="noStrike" dirty="0">
                          <a:effectLst/>
                        </a:rPr>
                        <a:t>0.58</a:t>
                      </a:r>
                      <a:endParaRPr lang="en-IN" sz="3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137867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1890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948F1-7125-5042-9F1A-29D4C52DD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Task 1: Potential customers in India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FF06B-C48A-A54A-B68A-2A0D565C4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3"/>
            <a:ext cx="9603275" cy="3158152"/>
          </a:xfrm>
        </p:spPr>
        <p:txBody>
          <a:bodyPr>
            <a:normAutofit/>
          </a:bodyPr>
          <a:lstStyle/>
          <a:p>
            <a:r>
              <a:rPr lang="en-US" sz="2800" dirty="0"/>
              <a:t>As we can see in the previous slide our training dataset metrics matches very well with the test data set metrics so, hence the evaluation of the model is successful.</a:t>
            </a:r>
          </a:p>
          <a:p>
            <a:r>
              <a:rPr lang="en-US" sz="2800" dirty="0"/>
              <a:t>Now after applying the model on Indian dataset we get a total of </a:t>
            </a:r>
            <a:r>
              <a:rPr lang="en-US" sz="2800" b="1" i="1" dirty="0">
                <a:highlight>
                  <a:srgbClr val="00FFFF"/>
                </a:highlight>
              </a:rPr>
              <a:t>31849</a:t>
            </a:r>
            <a:r>
              <a:rPr lang="en-US" sz="2800" dirty="0"/>
              <a:t> potential customers.</a:t>
            </a:r>
          </a:p>
        </p:txBody>
      </p:sp>
    </p:spTree>
    <p:extLst>
      <p:ext uri="{BB962C8B-B14F-4D97-AF65-F5344CB8AC3E}">
        <p14:creationId xmlns:p14="http://schemas.microsoft.com/office/powerpoint/2010/main" val="680379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2347B-FA28-5243-8F9F-DFB962118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Task 2: Customer Segmentation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2A084-3BA8-D44E-90D2-09C683170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3612591"/>
          </a:xfrm>
        </p:spPr>
        <p:txBody>
          <a:bodyPr>
            <a:normAutofit/>
          </a:bodyPr>
          <a:lstStyle/>
          <a:p>
            <a:r>
              <a:rPr lang="en-US" sz="1800" dirty="0"/>
              <a:t>Here are a few scatter plots of different variables at different values of k(3 and 4).   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42453A-2524-1740-BA3B-8552D95C2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80" y="2367856"/>
            <a:ext cx="4104268" cy="27558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EB4655-E6F7-054E-B973-425CA436C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571" y="2367857"/>
            <a:ext cx="45847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674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6D43D-DAF7-4B4B-9750-4AD95A51A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Task 2: Customer Segmentation</a:t>
            </a:r>
            <a:br>
              <a:rPr lang="en-IN" b="1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50F105-A87B-2841-8D05-F5ED65F603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248347"/>
            <a:ext cx="4584700" cy="2755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822A5F-309E-9147-9F93-48B98190C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154" y="2166797"/>
            <a:ext cx="45847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14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A3988-67EA-D24A-9AAF-9C322A7A4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Task 2: Customer Segmentation</a:t>
            </a:r>
            <a:br>
              <a:rPr lang="en-IN" b="1" dirty="0"/>
            </a:br>
            <a:r>
              <a:rPr lang="en-IN" b="1" dirty="0"/>
              <a:t>                                                                                                                   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ADA57CC-03CA-A042-A8C2-0E4832ADA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9806" y="5181998"/>
            <a:ext cx="9458110" cy="674792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cs typeface="Al Bayan Plain" pitchFamily="2" charset="-78"/>
              </a:rPr>
              <a:t>So after seeing these scatter plots, we can say that k=4 is a better choice because the clusters are more discrete  when we take k=4 than when k=3.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969D99-6D60-6442-8C90-52DADADF20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79806" y="2303909"/>
            <a:ext cx="4399833" cy="26447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A7C738-2674-E04D-887A-50E4E9539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16" y="2248347"/>
            <a:ext cx="45847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422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35E22-CA13-2943-9A86-B69F25E65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Task 2: Customer Segmentation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C7E28-CE4C-8A42-9FE9-A15442D2B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3945162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TRAITS OF EACH CLUSTER:</a:t>
            </a:r>
          </a:p>
          <a:p>
            <a:r>
              <a:rPr lang="en-US" b="1" i="1" dirty="0"/>
              <a:t>CLUSTER 1: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Majority of its people are of age between 50-60.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Most of them have an annual income between  800000-1200000.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The age of phone is mostly 360-500 days.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It majorly includes old people with low annual income and with age of phone less than 9 months.</a:t>
            </a:r>
          </a:p>
          <a:p>
            <a:r>
              <a:rPr lang="en-US" sz="1600" dirty="0"/>
              <a:t> </a:t>
            </a:r>
            <a:r>
              <a:rPr lang="en-US" b="1" i="1" dirty="0"/>
              <a:t>CLUSTER 2: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Majority of its people are of age between 30-40 years.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Most of them have an annual income between 800000-1200000.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The age of phone is mostly 360-500 days.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It majorly comprises of young people with low/medium annual income.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841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CCDF8-8E0F-D94B-A7E7-32A667FBE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Task 2: Customer Segmentation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EBFD6-F151-564F-B0F8-3431B9226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655863"/>
          </a:xfrm>
        </p:spPr>
        <p:txBody>
          <a:bodyPr>
            <a:normAutofit fontScale="85000" lnSpcReduction="20000"/>
          </a:bodyPr>
          <a:lstStyle/>
          <a:p>
            <a:r>
              <a:rPr lang="en-US" b="1" i="1" dirty="0"/>
              <a:t>CLUSTER 3: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Majority of its people are of age between 30-50.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Most of them have an annual income between  800000-1500000.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The age of phone is mostly more than 500 days.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It majorly comprises of middle-aged people with medium annual income and age of phone more than 1.25 years.</a:t>
            </a:r>
          </a:p>
          <a:p>
            <a:r>
              <a:rPr lang="en-US" b="1" i="1" dirty="0"/>
              <a:t>CLUSTER 4: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700" dirty="0"/>
              <a:t>Majority of its people are of age between 40-60.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700" dirty="0"/>
              <a:t>Most of them have an annual income between  1300000-1600000.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700" dirty="0"/>
              <a:t>The age of phone is mostly  360-500 days.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700" dirty="0"/>
              <a:t>It  majorly comprises of old people with high income and with age of phone more than 1 year.</a:t>
            </a:r>
          </a:p>
        </p:txBody>
      </p:sp>
    </p:spTree>
    <p:extLst>
      <p:ext uri="{BB962C8B-B14F-4D97-AF65-F5344CB8AC3E}">
        <p14:creationId xmlns:p14="http://schemas.microsoft.com/office/powerpoint/2010/main" val="2336119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46226-CB93-3B4C-A039-C14E6F7E6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811401"/>
            <a:ext cx="9603275" cy="1049235"/>
          </a:xfrm>
        </p:spPr>
        <p:txBody>
          <a:bodyPr/>
          <a:lstStyle/>
          <a:p>
            <a:r>
              <a:rPr lang="en-IN" b="1" dirty="0"/>
              <a:t>Task 3: Business Decision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939A9-20F2-1841-952C-64387788A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Here is a table depicting expected revenue under each cluster: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81394B-EEC8-3A48-89C2-9D7F58D11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1" y="2754775"/>
            <a:ext cx="5960962" cy="194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70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B241E-91DA-AE4F-9FE9-9E3C8025A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Task 3: Business Decision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D9634-9080-6349-802A-1164F06C2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As it can be seen the expected revenue is approximately </a:t>
            </a:r>
            <a:r>
              <a:rPr lang="en-US" sz="2400" b="1" i="1" u="sng" dirty="0"/>
              <a:t>58 crores</a:t>
            </a:r>
            <a:r>
              <a:rPr lang="en-US" sz="2400" dirty="0"/>
              <a:t> which is more than the required expected revenue(20 crores).</a:t>
            </a:r>
          </a:p>
          <a:p>
            <a:r>
              <a:rPr lang="en-US" sz="2400" dirty="0"/>
              <a:t>Also, the expected units to be sold are </a:t>
            </a:r>
            <a:r>
              <a:rPr lang="en-US" sz="2400" b="1" i="1" u="sng" dirty="0"/>
              <a:t>31850</a:t>
            </a:r>
            <a:r>
              <a:rPr lang="en-US" sz="2400" dirty="0"/>
              <a:t> which is also more than the requirement(12000) .</a:t>
            </a:r>
          </a:p>
          <a:p>
            <a:r>
              <a:rPr lang="en-US" sz="2400" dirty="0"/>
              <a:t>Therefore, </a:t>
            </a:r>
            <a:r>
              <a:rPr lang="en-US" sz="2400" b="1" i="1" u="sng" dirty="0"/>
              <a:t>it is advisable for the company to enter the Indian market</a:t>
            </a:r>
            <a:r>
              <a:rPr lang="en-US" sz="2400" u="sng" dirty="0"/>
              <a:t> </a:t>
            </a:r>
            <a:r>
              <a:rPr lang="en-US" sz="2400" dirty="0"/>
              <a:t>as it has a lot of potential customers and high expected revenue.</a:t>
            </a:r>
          </a:p>
        </p:txBody>
      </p:sp>
    </p:spTree>
    <p:extLst>
      <p:ext uri="{BB962C8B-B14F-4D97-AF65-F5344CB8AC3E}">
        <p14:creationId xmlns:p14="http://schemas.microsoft.com/office/powerpoint/2010/main" val="4034459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6396C6-6845-FF47-AD4C-D5CD413FB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Part:1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F63429-6F74-3546-A645-1095FB6D7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4239" y="3840919"/>
            <a:ext cx="8630446" cy="1012929"/>
          </a:xfrm>
        </p:spPr>
        <p:txBody>
          <a:bodyPr/>
          <a:lstStyle/>
          <a:p>
            <a:r>
              <a:rPr lang="en-US" dirty="0"/>
              <a:t>Steps taken during the project</a:t>
            </a:r>
          </a:p>
        </p:txBody>
      </p:sp>
    </p:spTree>
    <p:extLst>
      <p:ext uri="{BB962C8B-B14F-4D97-AF65-F5344CB8AC3E}">
        <p14:creationId xmlns:p14="http://schemas.microsoft.com/office/powerpoint/2010/main" val="2753656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6CAD26-4362-6B4D-9316-DA8657589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taken during the project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50A494-F566-E141-B08B-4FEAE2379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220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First, I converted the Chinese currency into Indian by multiplying the Chinese currency by 10.</a:t>
            </a:r>
          </a:p>
          <a:p>
            <a:r>
              <a:rPr lang="en-US" dirty="0"/>
              <a:t>Then the variables like curr_age, age_phone and annual income(in Rs)  were segmented.</a:t>
            </a:r>
          </a:p>
          <a:p>
            <a:r>
              <a:rPr lang="en-US" dirty="0"/>
              <a:t>Then gender was changes from a categorical variable to a numerical variable.</a:t>
            </a:r>
          </a:p>
          <a:p>
            <a:r>
              <a:rPr lang="en-US" dirty="0"/>
              <a:t>After all these steps I performed an exploratory data analysis using pivot tables just to get an idea about the dataset.</a:t>
            </a:r>
          </a:p>
          <a:p>
            <a:r>
              <a:rPr lang="en-US" dirty="0"/>
              <a:t>Then the data was divided in ration 70:30 as training and test dataset respectively.</a:t>
            </a:r>
          </a:p>
          <a:p>
            <a:r>
              <a:rPr lang="en-US" dirty="0"/>
              <a:t>Then a classification model was built using the training dataset and taking 0.5 as a random cut-off.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326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ACE7C-0EAF-E048-83FE-53B4EFB6D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taken during the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5A822-DA24-6349-951C-C48CB1136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73688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Then using the obtained information a table was formed between various cut-offs and their metrices(accuracy, sensitivity and specificity).</a:t>
            </a:r>
          </a:p>
          <a:p>
            <a:r>
              <a:rPr lang="en-US" dirty="0"/>
              <a:t>0.5 was found as the optimum cut off.</a:t>
            </a:r>
          </a:p>
          <a:p>
            <a:r>
              <a:rPr lang="en-US" dirty="0"/>
              <a:t>Then these coefficients and the cut-off of 0.5 was used on test dataset.</a:t>
            </a:r>
          </a:p>
          <a:p>
            <a:r>
              <a:rPr lang="en-US" dirty="0"/>
              <a:t>Then the metrices of test and training data set were compared.</a:t>
            </a:r>
          </a:p>
          <a:p>
            <a:r>
              <a:rPr lang="en-US" dirty="0"/>
              <a:t>After the successful evaluation of the model it was applied to the Indian data set to find out the number of potential customers.</a:t>
            </a:r>
          </a:p>
          <a:p>
            <a:r>
              <a:rPr lang="en-US" dirty="0"/>
              <a:t>Then the data of potential customers was scaled(the scaled variables were age_phone, curr_age and annual salary).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57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6E66-E7D5-BD43-987D-A02592F0D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taken during the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65BBD-31AE-E647-BB1E-BD651DCFA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>
            <a:normAutofit/>
          </a:bodyPr>
          <a:lstStyle/>
          <a:p>
            <a:r>
              <a:rPr lang="en-US" sz="1800" dirty="0"/>
              <a:t>Then the potential customers were put into clusters of 3 and 4(k=3 and k=4)  using k-means method in excel.</a:t>
            </a:r>
          </a:p>
          <a:p>
            <a:r>
              <a:rPr lang="en-US" sz="1800" dirty="0"/>
              <a:t>Then the clusters were compared, and it was found that the clusters in K=4 were more discrete and hence more useful.</a:t>
            </a:r>
          </a:p>
          <a:p>
            <a:r>
              <a:rPr lang="en-US" sz="1800" dirty="0"/>
              <a:t>Then a detailed EDA was done on all four clusters.</a:t>
            </a:r>
          </a:p>
          <a:p>
            <a:r>
              <a:rPr lang="en-US" sz="1800" dirty="0"/>
              <a:t>Then the clusters were matched to various branches of the given flow chart in order to find the budget of each cluster.</a:t>
            </a:r>
          </a:p>
          <a:p>
            <a:r>
              <a:rPr lang="en-US" sz="1800" dirty="0"/>
              <a:t>Then the formula (expected revenue=expected units sold*price per unit) the expected revenue was calculated </a:t>
            </a:r>
          </a:p>
          <a:p>
            <a:r>
              <a:rPr lang="en-US" sz="1800" dirty="0"/>
              <a:t>Based on the given conditions and obtained results a business decision was made. 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86573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CE7157-F351-184E-BBDE-C47684B61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Part-2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0D2104-FD0B-924B-8BF2-4473E28B8A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2424821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D32DA-A8B6-5344-83DE-AA5E151F8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Task 1: Potential customers in India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A52C9-A29B-894C-843A-0261B7421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43101"/>
            <a:ext cx="9603275" cy="3669030"/>
          </a:xfrm>
        </p:spPr>
        <p:txBody>
          <a:bodyPr>
            <a:normAutofit/>
          </a:bodyPr>
          <a:lstStyle/>
          <a:p>
            <a:r>
              <a:rPr lang="en-US" dirty="0"/>
              <a:t>A classification model is built after modifying the given dataset(like changing currency, segmentation of data etc.)  with a cut-off of 0.5.</a:t>
            </a:r>
          </a:p>
          <a:p>
            <a:r>
              <a:rPr lang="en-US" dirty="0"/>
              <a:t>                          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These are the coefficients obtained. Here, x1=curr_age,  x2=gender, x3=segmented_age_phone, x4=annual income(in Rs).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139FCDD-AE17-0549-BB81-E8F186E41A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970907"/>
              </p:ext>
            </p:extLst>
          </p:nvPr>
        </p:nvGraphicFramePr>
        <p:xfrm>
          <a:off x="1920240" y="2847373"/>
          <a:ext cx="2860104" cy="14121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65050">
                  <a:extLst>
                    <a:ext uri="{9D8B030D-6E8A-4147-A177-3AD203B41FA5}">
                      <a16:colId xmlns:a16="http://schemas.microsoft.com/office/drawing/2014/main" val="3837390385"/>
                    </a:ext>
                  </a:extLst>
                </a:gridCol>
                <a:gridCol w="1495054">
                  <a:extLst>
                    <a:ext uri="{9D8B030D-6E8A-4147-A177-3AD203B41FA5}">
                      <a16:colId xmlns:a16="http://schemas.microsoft.com/office/drawing/2014/main" val="2743740556"/>
                    </a:ext>
                  </a:extLst>
                </a:gridCol>
              </a:tblGrid>
              <a:tr h="282422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b0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-2.1896152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54931508"/>
                  </a:ext>
                </a:extLst>
              </a:tr>
              <a:tr h="282422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b1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-0.0111879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2059314"/>
                  </a:ext>
                </a:extLst>
              </a:tr>
              <a:tr h="282422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b2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-0.2256097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354769"/>
                  </a:ext>
                </a:extLst>
              </a:tr>
              <a:tr h="282422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b3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0.96952081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0451630"/>
                  </a:ext>
                </a:extLst>
              </a:tr>
              <a:tr h="282422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b4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2.3245E-07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4105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6052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F677F-1D3D-D84D-AABF-DAA0CC577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Task 1: Potential customers in India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E3EC8-550A-BE49-BCAF-690633A7B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3612591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So, by looking at the coefficients we can interpret that :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If the age of person increases(keeping other variables constant) probability of them buying the phone decreases.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Males have more probability of buying phone than females (keeping other variables constant).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 As the age of phone increases the probability of buying new phone increases (keeping other variables constant).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As the annual income of a person increases probability of buying new phone increases (keeping other variables constant).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379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7C084-5AF2-DF40-B044-2345F7459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IN" b="1" dirty="0"/>
              <a:t>Task 1: Potential customers in India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D82B8A6-660D-4D99-8A99-85139867F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403774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table on the left represents the accuracy, sensitivity and specificity of various cut offs.</a:t>
            </a:r>
          </a:p>
          <a:p>
            <a:r>
              <a:rPr lang="en-US" dirty="0"/>
              <a:t>As we can see 0.5 and 0.6 cut-offs have close values in all three metrics.</a:t>
            </a:r>
          </a:p>
          <a:p>
            <a:r>
              <a:rPr lang="en-US" dirty="0"/>
              <a:t>But the sensitivity in 0.5 is more.</a:t>
            </a:r>
          </a:p>
          <a:p>
            <a:r>
              <a:rPr lang="en-US" dirty="0"/>
              <a:t>Since our business decision is based on the count of potential customers so I think we should prioritize sensitivity to have maximum true positives.</a:t>
            </a:r>
          </a:p>
          <a:p>
            <a:r>
              <a:rPr lang="en-US" dirty="0"/>
              <a:t>So, </a:t>
            </a:r>
            <a:r>
              <a:rPr lang="en-US" i="1" dirty="0">
                <a:highlight>
                  <a:srgbClr val="00FFFF"/>
                </a:highlight>
              </a:rPr>
              <a:t>0.5 is our optimum cut-off 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C52EC587-095B-6D43-8C7A-CE0DC6B219C4}"/>
              </a:ext>
            </a:extLst>
          </p:cNvPr>
          <p:cNvGraphicFramePr>
            <a:graphicFrameLocks/>
          </p:cNvGraphicFramePr>
          <p:nvPr/>
        </p:nvGraphicFramePr>
        <p:xfrm>
          <a:off x="6094411" y="2230635"/>
          <a:ext cx="4960445" cy="3185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4870">
                  <a:extLst>
                    <a:ext uri="{9D8B030D-6E8A-4147-A177-3AD203B41FA5}">
                      <a16:colId xmlns:a16="http://schemas.microsoft.com/office/drawing/2014/main" val="1753957367"/>
                    </a:ext>
                  </a:extLst>
                </a:gridCol>
                <a:gridCol w="1093256">
                  <a:extLst>
                    <a:ext uri="{9D8B030D-6E8A-4147-A177-3AD203B41FA5}">
                      <a16:colId xmlns:a16="http://schemas.microsoft.com/office/drawing/2014/main" val="776573055"/>
                    </a:ext>
                  </a:extLst>
                </a:gridCol>
                <a:gridCol w="1289063">
                  <a:extLst>
                    <a:ext uri="{9D8B030D-6E8A-4147-A177-3AD203B41FA5}">
                      <a16:colId xmlns:a16="http://schemas.microsoft.com/office/drawing/2014/main" val="3733352648"/>
                    </a:ext>
                  </a:extLst>
                </a:gridCol>
                <a:gridCol w="1093256">
                  <a:extLst>
                    <a:ext uri="{9D8B030D-6E8A-4147-A177-3AD203B41FA5}">
                      <a16:colId xmlns:a16="http://schemas.microsoft.com/office/drawing/2014/main" val="2088212225"/>
                    </a:ext>
                  </a:extLst>
                </a:gridCol>
              </a:tblGrid>
              <a:tr h="27462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Probability cut off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Accuracy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Senstivity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Specificity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154122536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0.1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0.57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1.00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0.00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977357094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0.2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0.59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0.99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0.05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1959362758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0.3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0.62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0.94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0.20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1369430995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0.4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0.65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0.89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0.33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2520272541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0.5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0.68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0.75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0.58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318258273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0.6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0.68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0.63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0.75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2674772474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0.7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0.63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0.46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0.87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2111284103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0.8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0.54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0.23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0.96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3708437502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0.9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0.46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0.06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0.99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3274476807"/>
                  </a:ext>
                </a:extLst>
              </a:tr>
              <a:tr h="274620"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1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0.43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0.00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400" u="none" strike="noStrike">
                          <a:effectLst/>
                        </a:rPr>
                        <a:t>1.00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38" marR="12238" marT="12238" marB="0" anchor="b"/>
                </a:tc>
                <a:extLst>
                  <a:ext uri="{0D108BD9-81ED-4DB2-BD59-A6C34878D82A}">
                    <a16:rowId xmlns:a16="http://schemas.microsoft.com/office/drawing/2014/main" val="548837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511266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1134</Words>
  <Application>Microsoft Macintosh PowerPoint</Application>
  <PresentationFormat>Widescreen</PresentationFormat>
  <Paragraphs>153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Gill Sans MT</vt:lpstr>
      <vt:lpstr>Gallery</vt:lpstr>
      <vt:lpstr>ASSIGNMENT NAME-SRISHTI AHLAWAT</vt:lpstr>
      <vt:lpstr>Part:1</vt:lpstr>
      <vt:lpstr>Steps taken during the project </vt:lpstr>
      <vt:lpstr>Steps taken during the project </vt:lpstr>
      <vt:lpstr>Steps taken during the project </vt:lpstr>
      <vt:lpstr>Part-2</vt:lpstr>
      <vt:lpstr>Task 1: Potential customers in India </vt:lpstr>
      <vt:lpstr>Task 1: Potential customers in India</vt:lpstr>
      <vt:lpstr>Task 1: Potential customers in India</vt:lpstr>
      <vt:lpstr>Task 1: Potential customers in India</vt:lpstr>
      <vt:lpstr>Task 1: Potential customers in India</vt:lpstr>
      <vt:lpstr>Task 2: Customer Segmentation </vt:lpstr>
      <vt:lpstr>Task 2: Customer Segmentation </vt:lpstr>
      <vt:lpstr>Task 2: Customer Segmentation                                                                                                                    </vt:lpstr>
      <vt:lpstr>Task 2: Customer Segmentation </vt:lpstr>
      <vt:lpstr>Task 2: Customer Segmentation </vt:lpstr>
      <vt:lpstr>Task 3: Business Decision </vt:lpstr>
      <vt:lpstr>Task 3: Business Decision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NAME-SRISHTI AHLAWAT</dc:title>
  <dc:creator>srishtiahlawat20@gmail.com</dc:creator>
  <cp:lastModifiedBy>srishtiahlawat20@gmail.com</cp:lastModifiedBy>
  <cp:revision>13</cp:revision>
  <dcterms:created xsi:type="dcterms:W3CDTF">2020-10-05T08:59:48Z</dcterms:created>
  <dcterms:modified xsi:type="dcterms:W3CDTF">2020-10-05T11:39:48Z</dcterms:modified>
</cp:coreProperties>
</file>

<file path=docProps/thumbnail.jpeg>
</file>